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notesMasterIdLst>
    <p:notesMasterId r:id="rId16"/>
  </p:notesMasterIdLst>
  <p:sldIdLst>
    <p:sldId id="264" r:id="rId2"/>
    <p:sldId id="263" r:id="rId3"/>
    <p:sldId id="456" r:id="rId4"/>
    <p:sldId id="394" r:id="rId5"/>
    <p:sldId id="481" r:id="rId6"/>
    <p:sldId id="260" r:id="rId7"/>
    <p:sldId id="259" r:id="rId8"/>
    <p:sldId id="461" r:id="rId9"/>
    <p:sldId id="422" r:id="rId10"/>
    <p:sldId id="480" r:id="rId11"/>
    <p:sldId id="423" r:id="rId12"/>
    <p:sldId id="488" r:id="rId13"/>
    <p:sldId id="486" r:id="rId14"/>
    <p:sldId id="487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64EBE-3AF9-489F-AB51-BB78E75B4903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8F30F-18D3-49B2-BF41-A0CD59527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73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10" y="4275139"/>
            <a:ext cx="5618480" cy="4189411"/>
          </a:xfrm>
        </p:spPr>
        <p:txBody>
          <a:bodyPr>
            <a:noAutofit/>
          </a:bodyPr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2FCB9E-2CF9-4556-96E6-B14BA0DB33F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1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65E6F-E940-487B-BDBC-E5D752AA60C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16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Hannah Leader Development Associates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2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2014  Hannah Leader Development Associates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1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3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4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2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2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78637" y="6443482"/>
            <a:ext cx="1854203" cy="365125"/>
          </a:xfrm>
        </p:spPr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58390" y="6438446"/>
            <a:ext cx="984019" cy="365125"/>
          </a:xfrm>
        </p:spPr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3"/>
          <p:cNvSpPr txBox="1">
            <a:spLocks/>
          </p:cNvSpPr>
          <p:nvPr userDrawn="1"/>
        </p:nvSpPr>
        <p:spPr>
          <a:xfrm>
            <a:off x="2654641" y="6457310"/>
            <a:ext cx="510844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Copyright 2014  Hannah Leader Development Associates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29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66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8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2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9D4023-812D-486E-8BFF-9BAD9005B8D5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© 2015 Hannah Leader Development Associates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B395B55-C180-42D9-AB34-66B8CBA79E4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77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://en.wikipedia.org/wiki/File:Guantanamo_Bay_JTF160-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upload.wikimedia.org/wikipedia/commons/d/d6/Eisenhower_d-day.jpg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en.wikipedia.org/wiki/File:George_Washington_by_Peale,_1823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-877923" y="2075825"/>
            <a:ext cx="10896599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Leader Influence, </a:t>
            </a:r>
            <a:b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Power, &amp; Motivation</a:t>
            </a:r>
            <a:endParaRPr lang="en-US" sz="8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9977" y="4343400"/>
            <a:ext cx="6400800" cy="914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Dr. Sean </a:t>
            </a:r>
            <a:r>
              <a:rPr lang="en-US" sz="3600" b="1" dirty="0">
                <a:latin typeface="+mn-lt"/>
              </a:rPr>
              <a:t>T. </a:t>
            </a:r>
            <a:r>
              <a:rPr lang="en-US" sz="3600" b="1" dirty="0" smtClean="0">
                <a:latin typeface="+mn-lt"/>
              </a:rPr>
              <a:t>Hannah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latin typeface="+mn-lt"/>
              </a:rPr>
              <a:t>Professor </a:t>
            </a:r>
            <a:r>
              <a:rPr lang="en-US" sz="2000" b="1" dirty="0">
                <a:latin typeface="+mn-lt"/>
              </a:rPr>
              <a:t>of </a:t>
            </a:r>
            <a:r>
              <a:rPr lang="en-US" sz="2000" b="1" dirty="0" smtClean="0">
                <a:latin typeface="+mn-lt"/>
              </a:rPr>
              <a:t>management and Endowed Wilson </a:t>
            </a:r>
            <a:r>
              <a:rPr lang="en-US" sz="2000" b="1" dirty="0">
                <a:latin typeface="+mn-lt"/>
              </a:rPr>
              <a:t>Chair, School of </a:t>
            </a:r>
            <a:r>
              <a:rPr lang="en-US" sz="2000" b="1" dirty="0" smtClean="0">
                <a:latin typeface="+mn-lt"/>
              </a:rPr>
              <a:t>Business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latin typeface="+mn-lt"/>
              </a:rPr>
              <a:t>Wake </a:t>
            </a:r>
            <a:r>
              <a:rPr lang="en-US" sz="2000" b="1" dirty="0">
                <a:latin typeface="+mn-lt"/>
              </a:rPr>
              <a:t>Forest University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+mn-lt"/>
              </a:rPr>
              <a:t>Colonel, US army (Ret)</a:t>
            </a:r>
          </a:p>
        </p:txBody>
      </p:sp>
    </p:spTree>
    <p:extLst>
      <p:ext uri="{BB962C8B-B14F-4D97-AF65-F5344CB8AC3E}">
        <p14:creationId xmlns:p14="http://schemas.microsoft.com/office/powerpoint/2010/main" val="13497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upload.wikimedia.org/wikipedia/commons/thumb/3/31/Guantanamo_Bay_JTF160-1.jpg/220px-Guantanamo_Bay_JTF160-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501" y="4436222"/>
            <a:ext cx="2693099" cy="188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0" name="Picture 2" descr="http://t3.gstatic.com/images?q=tbn:ANd9GcQhtHFuO3cm3NadNciNfyvD6qt9vCM-hf9ZVTEy20EaWe6EpQ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712" y="627249"/>
            <a:ext cx="2767888" cy="2073244"/>
          </a:xfrm>
          <a:prstGeom prst="rect">
            <a:avLst/>
          </a:prstGeom>
          <a:noFill/>
        </p:spPr>
      </p:pic>
      <p:pic>
        <p:nvPicPr>
          <p:cNvPr id="5" name="Picture 2" descr="Kuwaiti oil wells burn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6971" y="471814"/>
            <a:ext cx="3001431" cy="188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04812" y="115865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Desert Storm 1990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6951" y="136952"/>
            <a:ext cx="170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Riots 1992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475" y="3745705"/>
            <a:ext cx="2514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Task Force 160 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Panama/Cuba 1994</a:t>
            </a:r>
          </a:p>
        </p:txBody>
      </p:sp>
      <p:pic>
        <p:nvPicPr>
          <p:cNvPr id="13" name="Picture 2" descr="http://o.aolcdn.com/mars/11500/pentagon-9.11-cover-131533144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7413" y="3868103"/>
            <a:ext cx="1816276" cy="2724413"/>
          </a:xfrm>
          <a:prstGeom prst="rect">
            <a:avLst/>
          </a:prstGeom>
          <a:noFill/>
        </p:spPr>
      </p:pic>
      <p:pic>
        <p:nvPicPr>
          <p:cNvPr id="11" name="Picture 16" descr="USMA-L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689" y="4578838"/>
            <a:ext cx="189196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68442" y="3974214"/>
            <a:ext cx="1437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 Point </a:t>
            </a:r>
          </a:p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2005-12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352" y="258872"/>
            <a:ext cx="2356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War 1987-1990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884" y="4506410"/>
            <a:ext cx="2222147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278307" y="402932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WFU 2012-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57" y="2770418"/>
            <a:ext cx="2306311" cy="847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4008" y="553391"/>
            <a:ext cx="1968434" cy="2591102"/>
          </a:xfrm>
          <a:prstGeom prst="rect">
            <a:avLst/>
          </a:prstGeom>
        </p:spPr>
      </p:pic>
      <p:pic>
        <p:nvPicPr>
          <p:cNvPr id="18" name="Picture 20" descr="Ranger Tab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243" y="2788099"/>
            <a:ext cx="173355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28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783772"/>
            <a:ext cx="8226425" cy="4572000"/>
          </a:xfrm>
        </p:spPr>
        <p:txBody>
          <a:bodyPr>
            <a:noAutofit/>
          </a:bodyPr>
          <a:lstStyle/>
          <a:p>
            <a:pPr algn="ctr"/>
            <a:r>
              <a:rPr lang="en-US" sz="6000" u="sng" dirty="0" smtClean="0">
                <a:solidFill>
                  <a:schemeClr val="accent2"/>
                </a:solidFill>
              </a:rPr>
              <a:t>Group Exercise</a:t>
            </a:r>
            <a:endParaRPr lang="en-US" sz="6000" dirty="0" smtClean="0">
              <a:solidFill>
                <a:srgbClr val="C00000"/>
              </a:solidFill>
            </a:endParaRPr>
          </a:p>
          <a:p>
            <a:pPr algn="ctr"/>
            <a:r>
              <a:rPr lang="en-US" sz="6000" dirty="0" smtClean="0"/>
              <a:t>Describe What in Your </a:t>
            </a:r>
          </a:p>
          <a:p>
            <a:pPr algn="ctr"/>
            <a:r>
              <a:rPr lang="en-US" sz="6000" dirty="0" smtClean="0"/>
              <a:t>Group’s Mind Constitutes </a:t>
            </a:r>
          </a:p>
          <a:p>
            <a:pPr algn="ctr"/>
            <a:r>
              <a:rPr lang="en-US" sz="6000" dirty="0" smtClean="0"/>
              <a:t>Great Leadership</a:t>
            </a:r>
          </a:p>
          <a:p>
            <a:pPr algn="ctr"/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3941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5400000">
            <a:off x="1440406" y="1230504"/>
            <a:ext cx="3850495" cy="3696358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02218" y="1037502"/>
            <a:ext cx="2266950" cy="2269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BE</a:t>
            </a:r>
          </a:p>
          <a:p>
            <a:pPr algn="ctr"/>
            <a:r>
              <a:rPr lang="en-US" sz="2000" dirty="0" smtClean="0"/>
              <a:t>Values</a:t>
            </a:r>
          </a:p>
          <a:p>
            <a:pPr algn="ctr"/>
            <a:r>
              <a:rPr lang="en-US" sz="2000" dirty="0" smtClean="0"/>
              <a:t>Beliefs</a:t>
            </a:r>
          </a:p>
          <a:p>
            <a:pPr algn="ctr"/>
            <a:r>
              <a:rPr lang="en-US" sz="2000" dirty="0" smtClean="0"/>
              <a:t>Motives</a:t>
            </a:r>
          </a:p>
          <a:p>
            <a:pPr algn="ctr"/>
            <a:r>
              <a:rPr lang="en-US" sz="2000" dirty="0" smtClean="0"/>
              <a:t>Philosophies</a:t>
            </a:r>
          </a:p>
          <a:p>
            <a:pPr algn="ctr"/>
            <a:r>
              <a:rPr lang="en-US" sz="2000" dirty="0" smtClean="0"/>
              <a:t>Self-Aware</a:t>
            </a:r>
          </a:p>
          <a:p>
            <a:pPr algn="ctr"/>
            <a:endParaRPr lang="en-US" sz="2400" u="sng" dirty="0"/>
          </a:p>
        </p:txBody>
      </p:sp>
      <p:sp>
        <p:nvSpPr>
          <p:cNvPr id="5" name="Oval 4"/>
          <p:cNvSpPr/>
          <p:nvPr/>
        </p:nvSpPr>
        <p:spPr>
          <a:xfrm>
            <a:off x="202218" y="3175498"/>
            <a:ext cx="2266950" cy="226988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KNOW</a:t>
            </a:r>
          </a:p>
          <a:p>
            <a:pPr algn="ctr"/>
            <a:r>
              <a:rPr lang="en-US" sz="2000" dirty="0" smtClean="0"/>
              <a:t>KSAs</a:t>
            </a:r>
          </a:p>
          <a:p>
            <a:pPr algn="ctr"/>
            <a:r>
              <a:rPr lang="en-US" sz="2000" dirty="0" smtClean="0"/>
              <a:t>Experience</a:t>
            </a:r>
          </a:p>
          <a:p>
            <a:pPr algn="ctr"/>
            <a:r>
              <a:rPr lang="en-US" sz="2000" dirty="0" smtClean="0"/>
              <a:t>Wisdom</a:t>
            </a:r>
          </a:p>
          <a:p>
            <a:pPr algn="ctr"/>
            <a:r>
              <a:rPr lang="en-US" sz="2000" dirty="0" smtClean="0"/>
              <a:t>Talents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>
          <a:xfrm>
            <a:off x="4121770" y="1650188"/>
            <a:ext cx="2871408" cy="2751082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762077" y="1955268"/>
            <a:ext cx="2266950" cy="226988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ACHIEVE &amp;</a:t>
            </a:r>
          </a:p>
          <a:p>
            <a:pPr algn="ctr"/>
            <a:r>
              <a:rPr lang="en-US" sz="2800" dirty="0" smtClean="0"/>
              <a:t>DEVELOP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43689" y="2541261"/>
            <a:ext cx="25256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>
                <a:solidFill>
                  <a:schemeClr val="bg1"/>
                </a:solidFill>
              </a:rPr>
              <a:t>DO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Leadership Styles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Decisions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Strategies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467261" y="23506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19661" y="25030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72061" y="26554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24461" y="28078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076861" y="29602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229261" y="31126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81661" y="3265017"/>
            <a:ext cx="483462" cy="4885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93322" y="1669092"/>
            <a:ext cx="114326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>
                <a:solidFill>
                  <a:schemeClr val="bg1"/>
                </a:solidFill>
              </a:rPr>
              <a:t>SHAPE</a:t>
            </a:r>
          </a:p>
          <a:p>
            <a:endParaRPr lang="en-US" sz="2400" u="sng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9304" y="3766770"/>
            <a:ext cx="1689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Context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6710" y="2136492"/>
            <a:ext cx="10985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Others’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Thoughts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Motives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Behaviors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9E3D-ECF5-43BC-99BA-71CEA0362810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9762" y="-261144"/>
            <a:ext cx="7543800" cy="1449387"/>
          </a:xfrm>
        </p:spPr>
        <p:txBody>
          <a:bodyPr>
            <a:normAutofit/>
          </a:bodyPr>
          <a:lstStyle/>
          <a:p>
            <a:pPr algn="ctr"/>
            <a:r>
              <a:rPr lang="en-US" sz="5400" b="1" u="sng" dirty="0" smtClean="0">
                <a:solidFill>
                  <a:schemeClr val="accent2"/>
                </a:solidFill>
              </a:rPr>
              <a:t>Group Exercise Part II</a:t>
            </a:r>
            <a:endParaRPr lang="en-US" sz="5400" b="1" u="sng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3046" y="1569427"/>
            <a:ext cx="8229600" cy="3608388"/>
          </a:xfrm>
        </p:spPr>
        <p:txBody>
          <a:bodyPr>
            <a:noAutofit/>
          </a:bodyPr>
          <a:lstStyle/>
          <a:p>
            <a:r>
              <a:rPr lang="en-US" sz="3200" u="sng" dirty="0" smtClean="0"/>
              <a:t>Now</a:t>
            </a:r>
            <a:r>
              <a:rPr lang="en-US" sz="3200" u="sng" dirty="0"/>
              <a:t>, take your group’s list and code each item</a:t>
            </a:r>
            <a:r>
              <a:rPr lang="en-US" sz="3200" dirty="0"/>
              <a:t>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/>
              <a:t>BE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B050"/>
                </a:solidFill>
              </a:rPr>
              <a:t>KNOW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0000"/>
                </a:solidFill>
              </a:rPr>
              <a:t>DO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SHAPE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ACHEIVE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527675" y="6459538"/>
            <a:ext cx="3616325" cy="365125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© Hannah Leader Development Associates 2016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0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1972" y="0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</a:rPr>
              <a:t>Leadership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49150" y="1292180"/>
            <a:ext cx="84582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300" dirty="0"/>
              <a:t>The process of influencing people by providing </a:t>
            </a:r>
            <a:r>
              <a:rPr lang="en-US" sz="4300" dirty="0">
                <a:solidFill>
                  <a:schemeClr val="tx1"/>
                </a:solidFill>
              </a:rPr>
              <a:t>purpose, direction, and motivation to accomplish the </a:t>
            </a:r>
            <a:r>
              <a:rPr lang="en-US" sz="4300" dirty="0"/>
              <a:t>mission and improve the organization 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en-US" sz="2800" b="1" i="1" dirty="0" smtClean="0">
                <a:solidFill>
                  <a:srgbClr val="C00000"/>
                </a:solidFill>
              </a:rPr>
              <a:t>Formal </a:t>
            </a:r>
            <a:r>
              <a:rPr lang="en-US" sz="2800" b="1" i="1" dirty="0">
                <a:solidFill>
                  <a:srgbClr val="C00000"/>
                </a:solidFill>
              </a:rPr>
              <a:t>and Informal </a:t>
            </a:r>
            <a:r>
              <a:rPr lang="en-US" sz="2800" b="1" i="1" dirty="0" smtClean="0">
                <a:solidFill>
                  <a:srgbClr val="C00000"/>
                </a:solidFill>
              </a:rPr>
              <a:t>Leadership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en-US" sz="2800" b="1" i="1" dirty="0" smtClean="0">
                <a:solidFill>
                  <a:srgbClr val="C00000"/>
                </a:solidFill>
              </a:rPr>
              <a:t>Followership</a:t>
            </a:r>
          </a:p>
          <a:p>
            <a:pPr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ü"/>
              <a:defRPr/>
            </a:pPr>
            <a:r>
              <a:rPr lang="en-US" sz="2800" b="1" i="1" dirty="0" smtClean="0">
                <a:solidFill>
                  <a:srgbClr val="C00000"/>
                </a:solidFill>
              </a:rPr>
              <a:t>Shared Leadership</a:t>
            </a:r>
            <a:r>
              <a:rPr lang="en-US" sz="2800" b="1" i="1" dirty="0" smtClean="0">
                <a:solidFill>
                  <a:srgbClr val="FF0000"/>
                </a:solidFill>
              </a:rPr>
              <a:t> 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4591" y="5769381"/>
            <a:ext cx="7746643" cy="64035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buClr>
                <a:srgbClr val="53565A"/>
              </a:buClr>
              <a:defRPr/>
            </a:pPr>
            <a:r>
              <a:rPr lang="en-US" sz="3200" dirty="0">
                <a:solidFill>
                  <a:srgbClr val="FFFFFF"/>
                </a:solidFill>
                <a:cs typeface="Times New Roman" panose="02020603050405020304" pitchFamily="18" charset="0"/>
              </a:rPr>
              <a:t>“Leader”: Anyone who can do the above well</a:t>
            </a:r>
          </a:p>
        </p:txBody>
      </p:sp>
    </p:spTree>
    <p:extLst>
      <p:ext uri="{BB962C8B-B14F-4D97-AF65-F5344CB8AC3E}">
        <p14:creationId xmlns:p14="http://schemas.microsoft.com/office/powerpoint/2010/main" val="3522167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File:Eisenhower d-da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8163" y="323574"/>
            <a:ext cx="5651387" cy="453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8"/>
          <p:cNvSpPr txBox="1">
            <a:spLocks noChangeArrowheads="1"/>
          </p:cNvSpPr>
          <p:nvPr/>
        </p:nvSpPr>
        <p:spPr bwMode="auto">
          <a:xfrm>
            <a:off x="981395" y="4940850"/>
            <a:ext cx="7682771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/>
              <a:t>“Leadership is the art of getting someone else to do Something you want done </a:t>
            </a:r>
            <a:endParaRPr lang="en-US" sz="3200" dirty="0" smtClean="0"/>
          </a:p>
          <a:p>
            <a:r>
              <a:rPr lang="en-US" sz="3200" dirty="0" smtClean="0"/>
              <a:t>because </a:t>
            </a:r>
            <a:r>
              <a:rPr lang="en-US" sz="3200" dirty="0"/>
              <a:t>he wants to do it</a:t>
            </a:r>
            <a:r>
              <a:rPr lang="en-US" sz="3200" dirty="0" smtClean="0"/>
              <a:t>”  </a:t>
            </a:r>
            <a:r>
              <a:rPr lang="en-US" sz="2400" dirty="0" smtClean="0"/>
              <a:t>     </a:t>
            </a:r>
            <a:r>
              <a:rPr lang="en-US" sz="2400" dirty="0"/>
              <a:t>Gen Eisenhower </a:t>
            </a:r>
            <a:br>
              <a:rPr lang="en-US" sz="24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129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2130" y="257249"/>
            <a:ext cx="7854584" cy="4022725"/>
          </a:xfrm>
        </p:spPr>
        <p:txBody>
          <a:bodyPr>
            <a:noAutofit/>
          </a:bodyPr>
          <a:lstStyle/>
          <a:p>
            <a:pPr marL="0" indent="0" eaLnBrk="0" hangingPunct="0">
              <a:buNone/>
            </a:pPr>
            <a:r>
              <a:rPr lang="en-US" sz="4000" b="1" dirty="0" smtClean="0">
                <a:solidFill>
                  <a:srgbClr val="002060"/>
                </a:solidFill>
              </a:rPr>
              <a:t>Trust is…</a:t>
            </a:r>
          </a:p>
          <a:p>
            <a:pPr marL="0" indent="0" eaLnBrk="0" hangingPunct="0">
              <a:buNone/>
            </a:pPr>
            <a:r>
              <a:rPr lang="en-US" sz="3600" dirty="0" smtClean="0"/>
              <a:t>“The </a:t>
            </a:r>
            <a:r>
              <a:rPr lang="en-US" sz="3600" dirty="0"/>
              <a:t>willingness of a party to be vulnerable to the actions of another party based on the expectation that the other will perform a particular action important to the </a:t>
            </a:r>
            <a:r>
              <a:rPr lang="en-US" sz="3600" dirty="0" err="1"/>
              <a:t>trustor</a:t>
            </a:r>
            <a:r>
              <a:rPr lang="en-US" sz="3600" dirty="0"/>
              <a:t>, irrespective of the ability to monitor or control that other </a:t>
            </a:r>
            <a:r>
              <a:rPr lang="en-US" sz="3600" dirty="0" smtClean="0"/>
              <a:t>party”</a:t>
            </a:r>
          </a:p>
          <a:p>
            <a:pPr eaLnBrk="0" hangingPunct="0"/>
            <a:endParaRPr lang="en-US" sz="1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452" y="4428655"/>
            <a:ext cx="3190957" cy="1861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19158" y="4998036"/>
            <a:ext cx="2188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Quaich /</a:t>
            </a:r>
            <a:r>
              <a:rPr lang="en-US" sz="3200" b="1" dirty="0" err="1" smtClean="0"/>
              <a:t>kwāk</a:t>
            </a:r>
            <a:r>
              <a:rPr lang="en-US" sz="3200" b="1" dirty="0" smtClean="0"/>
              <a:t>/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280371" y="3909596"/>
            <a:ext cx="2762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/>
              <a:t>Myer, Davis, &amp; </a:t>
            </a:r>
            <a:r>
              <a:rPr lang="en-US" sz="1400" dirty="0" err="1"/>
              <a:t>Shoorman</a:t>
            </a:r>
            <a:r>
              <a:rPr lang="en-US" sz="1400" dirty="0"/>
              <a:t>, 1995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146C6-08DA-49DF-A045-F486378397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9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0339" y="138703"/>
            <a:ext cx="8991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Leader Credibility &amp; Trust</a:t>
            </a:r>
          </a:p>
        </p:txBody>
      </p:sp>
      <p:sp>
        <p:nvSpPr>
          <p:cNvPr id="6" name="Rectangle 5"/>
          <p:cNvSpPr/>
          <p:nvPr/>
        </p:nvSpPr>
        <p:spPr>
          <a:xfrm>
            <a:off x="551990" y="1512825"/>
            <a:ext cx="520426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Character/integrity (</a:t>
            </a:r>
            <a:r>
              <a:rPr lang="en-US" sz="40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Ethos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Benevolence/caring 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sz="4000" b="1" dirty="0">
                <a:solidFill>
                  <a:srgbClr val="C00000"/>
                </a:solidFill>
                <a:cs typeface="Times New Roman" panose="02020603050405020304" pitchFamily="18" charset="0"/>
              </a:rPr>
              <a:t>Pathos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Competence 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   (</a:t>
            </a:r>
            <a:r>
              <a:rPr lang="en-US" sz="4000" b="1" dirty="0">
                <a:solidFill>
                  <a:srgbClr val="C00000"/>
                </a:solidFill>
                <a:cs typeface="Times New Roman" panose="02020603050405020304" pitchFamily="18" charset="0"/>
              </a:rPr>
              <a:t>Logos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3394" y="5621932"/>
            <a:ext cx="8114375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“People don’t care what you know until they know that you care” 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      Wayne Calloway, Former CEO, Pepsi 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1595" y="6568702"/>
            <a:ext cx="2954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© 2105 Hannah Leader Development Associates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8" name="Picture 7" descr="Aristotle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1148" y="1960971"/>
            <a:ext cx="2448838" cy="33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051" y="215090"/>
            <a:ext cx="82296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Two Types of Motivation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5FBDFF6E-E20B-45C3-A2DB-7D2E4217D8C8}" type="datetime1">
              <a:rPr lang="en-US" smtClean="0"/>
              <a:pPr algn="r">
                <a:defRPr/>
              </a:pPr>
              <a:t>7/17/2017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28800" y="6400800"/>
            <a:ext cx="5184648" cy="36576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Copyright 2014  Hannah Leader Development Associates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5ED02C-25D5-4286-89A5-77E01B8F5F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1829" y="1676400"/>
            <a:ext cx="1841593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Intrinsic </a:t>
            </a:r>
          </a:p>
          <a:p>
            <a:pPr algn="ctr"/>
            <a:r>
              <a:rPr lang="en-US" sz="2800" b="1" dirty="0"/>
              <a:t>Motivation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Driven by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interests, skills,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ideals,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 and passions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6293" y="1695897"/>
            <a:ext cx="193706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Extrinsic</a:t>
            </a:r>
          </a:p>
          <a:p>
            <a:pPr algn="ctr"/>
            <a:r>
              <a:rPr lang="en-US" sz="2800" b="1" dirty="0"/>
              <a:t>Motivation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Driven by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 rewards, praise,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 or recognition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67635" y="2191555"/>
            <a:ext cx="3974967" cy="0"/>
          </a:xfrm>
          <a:prstGeom prst="straightConnector1">
            <a:avLst/>
          </a:prstGeom>
          <a:ln w="889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5051" y="3677453"/>
            <a:ext cx="1730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>
              <a:solidFill>
                <a:srgbClr val="00B050"/>
              </a:solidFill>
            </a:endParaRPr>
          </a:p>
          <a:p>
            <a:r>
              <a:rPr lang="en-US" sz="2000" b="1" dirty="0">
                <a:solidFill>
                  <a:srgbClr val="00B050"/>
                </a:solidFill>
              </a:rPr>
              <a:t>Self motivated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0557" y="3699080"/>
            <a:ext cx="23955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>
              <a:solidFill>
                <a:srgbClr val="00B050"/>
              </a:solidFill>
            </a:endParaRPr>
          </a:p>
          <a:p>
            <a:r>
              <a:rPr lang="en-US" sz="2000" b="1" dirty="0">
                <a:solidFill>
                  <a:srgbClr val="00B050"/>
                </a:solidFill>
              </a:rPr>
              <a:t>Externally motivated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5235" y="5410203"/>
            <a:ext cx="6001130" cy="646331"/>
          </a:xfrm>
          <a:prstGeom prst="rect">
            <a:avLst/>
          </a:prstGeom>
          <a:solidFill>
            <a:srgbClr val="C00000">
              <a:alpha val="73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Leaders should seek to use job designs and work assignments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that maximize intrinsic motivation   </a:t>
            </a:r>
          </a:p>
        </p:txBody>
      </p:sp>
    </p:spTree>
    <p:extLst>
      <p:ext uri="{BB962C8B-B14F-4D97-AF65-F5344CB8AC3E}">
        <p14:creationId xmlns:p14="http://schemas.microsoft.com/office/powerpoint/2010/main" val="39117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29180" y="1683508"/>
          <a:ext cx="2455859" cy="4555837"/>
        </p:xfrm>
        <a:graphic>
          <a:graphicData uri="http://schemas.openxmlformats.org/drawingml/2006/table">
            <a:tbl>
              <a:tblPr/>
              <a:tblGrid>
                <a:gridCol w="2455859"/>
              </a:tblGrid>
              <a:tr h="912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Character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ethos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L="91431" marR="91431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844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Competence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logos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L="91431" marR="91431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863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Authority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1431" marR="91431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8897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Reward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1431" marR="91431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10338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Punish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1431" marR="91431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2691177" y="3560918"/>
            <a:ext cx="1036949" cy="2590800"/>
          </a:xfrm>
          <a:prstGeom prst="rightArrow">
            <a:avLst>
              <a:gd name="adj1" fmla="val 60252"/>
              <a:gd name="adj2" fmla="val 49564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9073" y="1467796"/>
            <a:ext cx="27958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Internalization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Identification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Trust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685039" y="681984"/>
            <a:ext cx="1043087" cy="2791307"/>
          </a:xfrm>
          <a:prstGeom prst="rightArrow">
            <a:avLst>
              <a:gd name="adj1" fmla="val 60252"/>
              <a:gd name="adj2" fmla="val 49564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4626" y="4048452"/>
            <a:ext cx="24224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Compliance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or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Resistance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5904" y="708782"/>
            <a:ext cx="2469135" cy="990600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8359" y="842100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Benevolence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pathos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6607" y="35653"/>
            <a:ext cx="4875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Leader Power 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&amp; Influence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6461014" y="291776"/>
            <a:ext cx="2340086" cy="6042455"/>
          </a:xfrm>
          <a:prstGeom prst="rightArrow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20000"/>
              </a:spcBef>
              <a:spcAft>
                <a:spcPct val="0"/>
              </a:spcAft>
            </a:pPr>
            <a:endParaRPr lang="en-US" sz="3200" dirty="0">
              <a:solidFill>
                <a:schemeClr val="bg1"/>
              </a:solidFill>
              <a:latin typeface="Arial" charset="0"/>
            </a:endParaRPr>
          </a:p>
          <a:p>
            <a:pPr algn="ctr" defTabSz="914377" fontAlgn="base">
              <a:spcBef>
                <a:spcPct val="20000"/>
              </a:spcBef>
              <a:spcAft>
                <a:spcPct val="0"/>
              </a:spcAft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  <a:p>
            <a:pPr algn="ctr" defTabSz="914377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</a:rPr>
              <a:t>Influence</a:t>
            </a:r>
          </a:p>
          <a:p>
            <a:pPr algn="ctr" defTabSz="914377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</a:rPr>
              <a:t>&amp;</a:t>
            </a:r>
          </a:p>
          <a:p>
            <a:pPr algn="ctr" defTabSz="914377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</a:rPr>
              <a:t>Results</a:t>
            </a:r>
            <a:endParaRPr lang="en-US" sz="28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27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:\Users\hannahst\AppData\Local\Microsoft\Windows\Temporary Internet Files\Content.IE5\2MKJW61D\MP90030919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2223"/>
            <a:ext cx="4595786" cy="306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Users\hannahst\AppData\Local\Microsoft\Windows\Temporary Internet Files\Content.IE5\NNVE8A49\MP90030919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42" y="2616609"/>
            <a:ext cx="4388585" cy="291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813" y="2062371"/>
            <a:ext cx="25827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FDE8">
                    <a:lumMod val="10000"/>
                  </a:srgbClr>
                </a:solidFill>
                <a:latin typeface="+mn-lt"/>
              </a:rPr>
              <a:t>Leader</a:t>
            </a:r>
          </a:p>
          <a:p>
            <a:r>
              <a:rPr lang="en-US" sz="4400" b="1" dirty="0" smtClean="0">
                <a:solidFill>
                  <a:srgbClr val="FFFDE8">
                    <a:lumMod val="10000"/>
                  </a:srgbClr>
                </a:solidFill>
                <a:latin typeface="+mn-lt"/>
              </a:rPr>
              <a:t>Influence </a:t>
            </a:r>
          </a:p>
          <a:p>
            <a:r>
              <a:rPr lang="en-US" sz="4400" b="1" dirty="0" smtClean="0">
                <a:solidFill>
                  <a:srgbClr val="FFFDE8">
                    <a:lumMod val="10000"/>
                  </a:srgbClr>
                </a:solidFill>
                <a:latin typeface="+mn-lt"/>
              </a:rPr>
              <a:t>Credits</a:t>
            </a:r>
            <a:endParaRPr lang="en-US" sz="4400" b="1" dirty="0">
              <a:solidFill>
                <a:srgbClr val="FFFDE8">
                  <a:lumMod val="10000"/>
                </a:srgbClr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782" y="5712767"/>
            <a:ext cx="8454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+mn-lt"/>
              </a:rPr>
              <a:t>Leadership must be earned…and re-earned every day</a:t>
            </a:r>
            <a:endParaRPr lang="en-US" sz="28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56232" y="6405265"/>
            <a:ext cx="4773168" cy="36576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2014  Hannah Leader Development Associates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21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8407" y="520003"/>
            <a:ext cx="8264769" cy="4572000"/>
          </a:xfrm>
        </p:spPr>
        <p:txBody>
          <a:bodyPr>
            <a:noAutofit/>
          </a:bodyPr>
          <a:lstStyle/>
          <a:p>
            <a:pPr algn="ctr"/>
            <a:r>
              <a:rPr lang="en-US" sz="6000" u="sng" dirty="0" smtClean="0">
                <a:solidFill>
                  <a:schemeClr val="accent2"/>
                </a:solidFill>
              </a:rPr>
              <a:t>Group Discussion</a:t>
            </a:r>
            <a:endParaRPr lang="en-US" sz="6000" dirty="0" smtClean="0">
              <a:solidFill>
                <a:srgbClr val="C00000"/>
              </a:solidFill>
            </a:endParaRPr>
          </a:p>
          <a:p>
            <a:pPr algn="ctr"/>
            <a:r>
              <a:rPr lang="en-US" sz="5400" dirty="0" smtClean="0"/>
              <a:t>How can you as Captains…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solidFill>
                  <a:srgbClr val="C00000"/>
                </a:solidFill>
              </a:rPr>
              <a:t> Build </a:t>
            </a:r>
            <a:r>
              <a:rPr lang="en-US" sz="4800" dirty="0">
                <a:solidFill>
                  <a:srgbClr val="C00000"/>
                </a:solidFill>
              </a:rPr>
              <a:t>Ethos, Logos, and Pathos?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solidFill>
                  <a:srgbClr val="C00000"/>
                </a:solidFill>
              </a:rPr>
              <a:t> Effectively wield power and influence?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800" dirty="0" smtClean="0">
                <a:solidFill>
                  <a:srgbClr val="C00000"/>
                </a:solidFill>
              </a:rPr>
              <a:t> Motivate your team members?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46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 descr="http://upload.wikimedia.org/wikipedia/commons/thumb/c/cb/George_Washington_by_Peale%2C_1823.jpg/220px-George_Washington_by_Peale%2C_182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4022" y="588167"/>
            <a:ext cx="3099978" cy="427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-1117722" y="173143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2"/>
                </a:solidFill>
                <a:cs typeface="Times New Roman" pitchFamily="18" charset="0"/>
              </a:rPr>
              <a:t>Recommended Self-Study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074" y="1950462"/>
            <a:ext cx="56842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cs typeface="Times New Roman"/>
              </a:rPr>
              <a:t>Leader Influence in Action </a:t>
            </a:r>
          </a:p>
          <a:p>
            <a:pPr algn="ctr"/>
            <a:r>
              <a:rPr lang="en-US" sz="3200" b="1" dirty="0" smtClean="0">
                <a:cs typeface="Times New Roman"/>
              </a:rPr>
              <a:t>George Washington and the 1783 Newburgh Conspiracy</a:t>
            </a:r>
            <a:endParaRPr lang="en-US" sz="3200" b="1" dirty="0"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566" y="4920821"/>
            <a:ext cx="8436396" cy="138499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chemeClr val="bg1"/>
                </a:solidFill>
              </a:rPr>
              <a:t>Free Apple iBook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https</a:t>
            </a:r>
            <a:r>
              <a:rPr lang="en-US" sz="2800" dirty="0">
                <a:solidFill>
                  <a:schemeClr val="bg1"/>
                </a:solidFill>
              </a:rPr>
              <a:t>://itunes.apple.com/us/book/leading-with-character/id1085842572?mt=13</a:t>
            </a:r>
          </a:p>
        </p:txBody>
      </p:sp>
    </p:spTree>
    <p:extLst>
      <p:ext uri="{BB962C8B-B14F-4D97-AF65-F5344CB8AC3E}">
        <p14:creationId xmlns:p14="http://schemas.microsoft.com/office/powerpoint/2010/main" val="392081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4344</TotalTime>
  <Words>431</Words>
  <Application>Microsoft Office PowerPoint</Application>
  <PresentationFormat>On-screen Show (4:3)</PresentationFormat>
  <Paragraphs>131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Verdana</vt:lpstr>
      <vt:lpstr>Wingdings</vt:lpstr>
      <vt:lpstr>Retrospect</vt:lpstr>
      <vt:lpstr>                  Leader Influence,  Power, &amp; Motivation</vt:lpstr>
      <vt:lpstr>PowerPoint Presentation</vt:lpstr>
      <vt:lpstr>PowerPoint Presentation</vt:lpstr>
      <vt:lpstr>PowerPoint Presentation</vt:lpstr>
      <vt:lpstr>Group Exercise Part II</vt:lpstr>
      <vt:lpstr>Leadership</vt:lpstr>
      <vt:lpstr>PowerPoint Presentation</vt:lpstr>
      <vt:lpstr>PowerPoint Presentation</vt:lpstr>
      <vt:lpstr>Leader Credibility &amp; Trust</vt:lpstr>
      <vt:lpstr>Two Types of Motivation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Hannah, Sean T.</dc:creator>
  <cp:lastModifiedBy>Shelton, Kris R.</cp:lastModifiedBy>
  <cp:revision>290</cp:revision>
  <dcterms:created xsi:type="dcterms:W3CDTF">2015-12-10T14:10:33Z</dcterms:created>
  <dcterms:modified xsi:type="dcterms:W3CDTF">2017-07-17T14:12:48Z</dcterms:modified>
</cp:coreProperties>
</file>